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383" r:id="rId3"/>
    <p:sldId id="384" r:id="rId4"/>
    <p:sldId id="385" r:id="rId5"/>
    <p:sldId id="388" r:id="rId6"/>
    <p:sldId id="386" r:id="rId7"/>
    <p:sldId id="387" r:id="rId8"/>
    <p:sldId id="389" r:id="rId9"/>
    <p:sldId id="390" r:id="rId10"/>
    <p:sldId id="391" r:id="rId11"/>
    <p:sldId id="392" r:id="rId12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na Komadina" initials="MK" lastIdx="3" clrIdx="0">
    <p:extLst>
      <p:ext uri="{19B8F6BF-5375-455C-9EA6-DF929625EA0E}">
        <p15:presenceInfo xmlns:p15="http://schemas.microsoft.com/office/powerpoint/2012/main" userId="Marina Komadi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99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D5ABB26-0587-4C30-8999-92F81FD0307C}" styleName="Bez stila, bez rešetk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Stil teme 1 - Isticanj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FD0F851-EC5A-4D38-B0AD-8093EC10F338}" styleName="Svijetli stil 1 - Isticanje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C083E6E3-FA7D-4D7B-A595-EF9225AFEA82}" styleName="Svijetli stil 1 - Isticanje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Svijetli stil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vijetli stil 1 - Isticanj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Svijetli stil 1 - Isticanje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Svijetli stil 1 - Isticanje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8D230F3-CF80-4859-8CE7-A43EE81993B5}" styleName="Svijetli stil 1 - Isticanje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Srednji stil 2 - Isticanj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59" autoAdjust="0"/>
    <p:restoredTop sz="92467" autoAdjust="0"/>
  </p:normalViewPr>
  <p:slideViewPr>
    <p:cSldViewPr snapToGrid="0">
      <p:cViewPr varScale="1">
        <p:scale>
          <a:sx n="76" d="100"/>
          <a:sy n="76" d="100"/>
        </p:scale>
        <p:origin x="67" y="1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3AF9F4-265B-4CC7-BBD6-071DBBD0EEAE}" type="datetimeFigureOut">
              <a:rPr lang="hr-HR" smtClean="0"/>
              <a:t>5.4.2021.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2D367-8DC2-4712-9A6A-9534AAD095F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27650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5.4.2021.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184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5.4.2021.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11957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5.4.2021.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44154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5.4.2021.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18404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5.4.2021.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42017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5.4.2021.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6662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5.4.2021.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68969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5.4.2021.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23514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5.4.2021.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98681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5.4.2021.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00064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5.4.2021.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80185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7148EA-6B88-4171-8B7A-E86F5126C524}" type="datetimeFigureOut">
              <a:rPr lang="hr-HR" smtClean="0"/>
              <a:t>5.4.2021.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97467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ww.e-sfera.hr/dodatni-digitalni-sadrzaji/51fb47f5-1e85-4aac-b1a5-e615c75c39d7/assets/audio/49_the_wind_and_the_sun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50393" y="1381327"/>
            <a:ext cx="7595420" cy="1214820"/>
          </a:xfrm>
        </p:spPr>
        <p:txBody>
          <a:bodyPr>
            <a:normAutofit fontScale="90000"/>
          </a:bodyPr>
          <a:lstStyle/>
          <a:p>
            <a:r>
              <a:rPr lang="hr-HR" sz="6600" b="1">
                <a:solidFill>
                  <a:srgbClr val="FF0000"/>
                </a:solidFill>
              </a:rPr>
              <a:t>UNIT 6: </a:t>
            </a:r>
            <a:br>
              <a:rPr lang="hr-HR" sz="6600" b="1">
                <a:solidFill>
                  <a:srgbClr val="FF0000"/>
                </a:solidFill>
              </a:rPr>
            </a:br>
            <a:r>
              <a:rPr lang="hr-HR" sz="6600" b="1">
                <a:solidFill>
                  <a:srgbClr val="FF0000"/>
                </a:solidFill>
              </a:rPr>
              <a:t>Around the world</a:t>
            </a:r>
            <a:endParaRPr lang="hr-HR" sz="6600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83941" y="3216790"/>
            <a:ext cx="6682245" cy="1655762"/>
          </a:xfrm>
        </p:spPr>
        <p:txBody>
          <a:bodyPr>
            <a:normAutofit fontScale="92500" lnSpcReduction="20000"/>
          </a:bodyPr>
          <a:lstStyle/>
          <a:p>
            <a:r>
              <a:rPr lang="hr-HR" sz="6600"/>
              <a:t>The wind and </a:t>
            </a:r>
          </a:p>
          <a:p>
            <a:r>
              <a:rPr lang="hr-HR" sz="6600"/>
              <a:t>the sun</a:t>
            </a:r>
            <a:endParaRPr lang="hr-HR" sz="6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1384">
            <a:off x="833351" y="1589659"/>
            <a:ext cx="3363427" cy="44859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7445" y="5743575"/>
            <a:ext cx="5214555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2413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FD4115E7-C7D5-4A05-B72E-D11038D4FE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3635" y="1110343"/>
            <a:ext cx="5391150" cy="6858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BF0F05D3-44D6-4F85-BFD2-5CCDF7F81BEE}"/>
              </a:ext>
            </a:extLst>
          </p:cNvPr>
          <p:cNvSpPr txBox="1"/>
          <p:nvPr/>
        </p:nvSpPr>
        <p:spPr>
          <a:xfrm>
            <a:off x="673239" y="2358851"/>
            <a:ext cx="1117376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U malim grupama osmislite igrokaz na temelju priče. </a:t>
            </a:r>
          </a:p>
          <a:p>
            <a:endParaRPr lang="hr-HR" sz="2400" i="1"/>
          </a:p>
          <a:p>
            <a:pPr marL="457200" indent="-457200">
              <a:buAutoNum type="arabicParenR"/>
            </a:pPr>
            <a:r>
              <a:rPr lang="hr-HR" sz="2400" i="1"/>
              <a:t>Osmislite scenarij.</a:t>
            </a:r>
          </a:p>
          <a:p>
            <a:pPr marL="457200" indent="-457200">
              <a:buAutoNum type="arabicParenR"/>
            </a:pPr>
            <a:r>
              <a:rPr lang="hr-HR" sz="2400" i="1"/>
              <a:t>Podijelite uloge i dogovorite se hoćete li koristiti rekvizite. Kakvi će rekviziti biti?</a:t>
            </a:r>
          </a:p>
          <a:p>
            <a:pPr marL="457200" indent="-457200">
              <a:buAutoNum type="arabicParenR"/>
            </a:pPr>
            <a:endParaRPr lang="hr-HR" sz="2400" i="1"/>
          </a:p>
          <a:p>
            <a:r>
              <a:rPr lang="hr-HR" sz="2400" i="1"/>
              <a:t>Kad ste osmislili svoj igrokaz, predajte svoj scenarij učitelju, a vi odglumite priču razredu.</a:t>
            </a:r>
          </a:p>
          <a:p>
            <a:endParaRPr lang="hr-HR" sz="2400" i="1"/>
          </a:p>
        </p:txBody>
      </p:sp>
    </p:spTree>
    <p:extLst>
      <p:ext uri="{BB962C8B-B14F-4D97-AF65-F5344CB8AC3E}">
        <p14:creationId xmlns:p14="http://schemas.microsoft.com/office/powerpoint/2010/main" val="2380057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niOkvir 4">
            <a:extLst>
              <a:ext uri="{FF2B5EF4-FFF2-40B4-BE49-F238E27FC236}">
                <a16:creationId xmlns:a16="http://schemas.microsoft.com/office/drawing/2014/main" id="{69336F06-BAA2-4054-9767-1108E2EBC219}"/>
              </a:ext>
            </a:extLst>
          </p:cNvPr>
          <p:cNvSpPr txBox="1"/>
          <p:nvPr/>
        </p:nvSpPr>
        <p:spPr>
          <a:xfrm>
            <a:off x="1152210" y="888722"/>
            <a:ext cx="968661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sz="2400" i="1"/>
              <a:t>Dok jedna grupa izvodi igrokaz, ostali učenici gledaju i ispunjavaju tablicu za vršnjačko vrednovanje: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74DBD4C0-714B-4B2E-B975-0A6F717530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829" y="202922"/>
            <a:ext cx="5391150" cy="68580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0BFBE1FC-FC5F-41AE-A5D8-9DA06C24CE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095" y="1892785"/>
            <a:ext cx="11103428" cy="2179814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5D4E60FF-FAB2-446E-ADAF-70140DFE3D50}"/>
              </a:ext>
            </a:extLst>
          </p:cNvPr>
          <p:cNvSpPr txBox="1"/>
          <p:nvPr/>
        </p:nvSpPr>
        <p:spPr>
          <a:xfrm>
            <a:off x="773724" y="4072599"/>
            <a:ext cx="1126420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i="1"/>
              <a:t>(Ime glumaca)             (Rekviziti:                             Glumci znaju              Glumci znaju             U igrokazu mi se </a:t>
            </a:r>
          </a:p>
          <a:p>
            <a:r>
              <a:rPr lang="hr-HR" sz="2000" i="1"/>
              <a:t>                                  Bez rekvizita./ Na sceni         što trebaju raditi.            svoj tekst.	najviše svidjelo:</a:t>
            </a:r>
          </a:p>
          <a:p>
            <a:r>
              <a:rPr lang="hr-HR" sz="2000" i="1"/>
              <a:t>                                 su rekviziti, ali se ne koriste.</a:t>
            </a:r>
          </a:p>
          <a:p>
            <a:r>
              <a:rPr lang="hr-HR" sz="2000" i="1"/>
              <a:t>                                /Rekviziti su uspješno </a:t>
            </a:r>
          </a:p>
          <a:p>
            <a:r>
              <a:rPr lang="hr-HR" sz="2000" i="1"/>
              <a:t>                                  korišteni u igrokazu.)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FAB63293-419A-421E-B776-4D3326395BD7}"/>
              </a:ext>
            </a:extLst>
          </p:cNvPr>
          <p:cNvSpPr txBox="1"/>
          <p:nvPr/>
        </p:nvSpPr>
        <p:spPr>
          <a:xfrm>
            <a:off x="2558981" y="1545042"/>
            <a:ext cx="76936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Answer the questions in your notebook. </a:t>
            </a:r>
          </a:p>
          <a:p>
            <a:r>
              <a:rPr lang="hr-HR" sz="2400"/>
              <a:t> </a:t>
            </a:r>
            <a:r>
              <a:rPr lang="hr-HR" sz="2400" i="1"/>
              <a:t>Odgovori na pitanja u bilježnicu. </a:t>
            </a:r>
          </a:p>
          <a:p>
            <a:endParaRPr lang="hr-HR" sz="2400" i="1"/>
          </a:p>
          <a:p>
            <a:r>
              <a:rPr lang="hr-HR" sz="2400"/>
              <a:t>Which sketch was the best? Why? </a:t>
            </a:r>
          </a:p>
          <a:p>
            <a:r>
              <a:rPr lang="hr-HR" sz="2400" i="1"/>
              <a:t>Koja je izvedba najbolja? Zašto?</a:t>
            </a:r>
          </a:p>
          <a:p>
            <a:endParaRPr lang="hr-HR" sz="2400"/>
          </a:p>
          <a:p>
            <a:r>
              <a:rPr lang="hr-HR" sz="2400"/>
              <a:t>What could have they done better in their sketch?</a:t>
            </a:r>
          </a:p>
          <a:p>
            <a:r>
              <a:rPr lang="hr-HR" sz="2400" i="1"/>
              <a:t>Što su mogli bolje učiniti u svom radu?</a:t>
            </a:r>
          </a:p>
        </p:txBody>
      </p:sp>
    </p:spTree>
    <p:extLst>
      <p:ext uri="{BB962C8B-B14F-4D97-AF65-F5344CB8AC3E}">
        <p14:creationId xmlns:p14="http://schemas.microsoft.com/office/powerpoint/2010/main" val="2552993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A836B00B-6D59-4818-BD88-3681E3DFAC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15944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058AA0F1-6ECF-43A3-A3B9-2D48AE5568CF}"/>
              </a:ext>
            </a:extLst>
          </p:cNvPr>
          <p:cNvSpPr txBox="1"/>
          <p:nvPr/>
        </p:nvSpPr>
        <p:spPr>
          <a:xfrm>
            <a:off x="5797685" y="301557"/>
            <a:ext cx="567122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/>
              <a:t>Open your book at page 100.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8D43DF43-EA96-4EA8-8086-8D150FF2B0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71605"/>
            <a:ext cx="12192000" cy="2266950"/>
          </a:xfrm>
          <a:prstGeom prst="rect">
            <a:avLst/>
          </a:prstGeom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B8DA3D78-ED0D-4022-8E27-C83189F16E26}"/>
              </a:ext>
            </a:extLst>
          </p:cNvPr>
          <p:cNvSpPr txBox="1"/>
          <p:nvPr/>
        </p:nvSpPr>
        <p:spPr>
          <a:xfrm>
            <a:off x="272374" y="747833"/>
            <a:ext cx="1129381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/>
              <a:t>Finish the sentences as if you were your classmate.</a:t>
            </a:r>
          </a:p>
          <a:p>
            <a:r>
              <a:rPr lang="hr-HR" sz="2600" i="1"/>
              <a:t>Dovrši rečenice, ali onako kako misliš da bi ih dovršio tvoj prijatelj iz klupe.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03B92507-E0E0-458C-B190-00DC44E3F752}"/>
              </a:ext>
            </a:extLst>
          </p:cNvPr>
          <p:cNvSpPr txBox="1"/>
          <p:nvPr/>
        </p:nvSpPr>
        <p:spPr>
          <a:xfrm>
            <a:off x="380999" y="4538664"/>
            <a:ext cx="1129381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/>
              <a:t>When you finish, read the sentences to your classmate and check your answers.</a:t>
            </a:r>
          </a:p>
          <a:p>
            <a:r>
              <a:rPr lang="hr-HR" sz="2600" i="1"/>
              <a:t>Kada dovršiš, pročitaj svoje rečenice prijatelju iz klupe i provjeri svoje odgovore.</a:t>
            </a:r>
            <a:r>
              <a:rPr lang="hr-HR" sz="2600"/>
              <a:t> </a:t>
            </a:r>
            <a:endParaRPr lang="hr-HR" sz="2600" i="1"/>
          </a:p>
        </p:txBody>
      </p:sp>
    </p:spTree>
    <p:extLst>
      <p:ext uri="{BB962C8B-B14F-4D97-AF65-F5344CB8AC3E}">
        <p14:creationId xmlns:p14="http://schemas.microsoft.com/office/powerpoint/2010/main" val="2571009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D343F1B-1047-4063-90A8-51C4D90AA2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535021"/>
            <a:ext cx="7754334" cy="5593404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C01ED895-3C37-459E-9922-3D59F6DCBE8A}"/>
              </a:ext>
            </a:extLst>
          </p:cNvPr>
          <p:cNvSpPr txBox="1"/>
          <p:nvPr/>
        </p:nvSpPr>
        <p:spPr>
          <a:xfrm>
            <a:off x="7976682" y="1332689"/>
            <a:ext cx="4114800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/>
              <a:t>Look at the pictures.</a:t>
            </a:r>
          </a:p>
          <a:p>
            <a:r>
              <a:rPr lang="hr-HR" sz="2600" i="1"/>
              <a:t>Pogledaj slike.</a:t>
            </a:r>
          </a:p>
          <a:p>
            <a:endParaRPr lang="hr-HR" sz="2600" i="1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2600"/>
              <a:t>Who can you see?</a:t>
            </a:r>
          </a:p>
          <a:p>
            <a:r>
              <a:rPr lang="hr-HR" sz="2600" i="1"/>
              <a:t>       Tko se nalazi na slikama?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2600"/>
              <a:t>What are they doing?</a:t>
            </a:r>
          </a:p>
          <a:p>
            <a:r>
              <a:rPr lang="hr-HR" sz="2600" i="1"/>
              <a:t>       Što oni rade?</a:t>
            </a:r>
          </a:p>
        </p:txBody>
      </p:sp>
      <p:sp>
        <p:nvSpPr>
          <p:cNvPr id="2" name="TekstniOkvir 1">
            <a:extLst>
              <a:ext uri="{FF2B5EF4-FFF2-40B4-BE49-F238E27FC236}">
                <a16:creationId xmlns:a16="http://schemas.microsoft.com/office/drawing/2014/main" id="{A60519A8-B0D6-494B-A899-3FF8A09CA1A1}"/>
              </a:ext>
            </a:extLst>
          </p:cNvPr>
          <p:cNvSpPr txBox="1"/>
          <p:nvPr/>
        </p:nvSpPr>
        <p:spPr>
          <a:xfrm>
            <a:off x="7939159" y="178527"/>
            <a:ext cx="403049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Read and listen to the story. Answer the questions.</a:t>
            </a:r>
          </a:p>
          <a:p>
            <a:r>
              <a:rPr lang="hr-HR" sz="2400" i="1"/>
              <a:t>Slušaj i pročitaj priču. Odgovori na pitanja.</a:t>
            </a:r>
          </a:p>
          <a:p>
            <a:endParaRPr lang="hr-HR" sz="2400" i="1"/>
          </a:p>
          <a:p>
            <a:endParaRPr lang="hr-HR" sz="2400" i="1"/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1B5B5A10-693A-49AA-9D3B-A195B250406F}"/>
              </a:ext>
            </a:extLst>
          </p:cNvPr>
          <p:cNvSpPr txBox="1"/>
          <p:nvPr/>
        </p:nvSpPr>
        <p:spPr>
          <a:xfrm>
            <a:off x="7976682" y="1917465"/>
            <a:ext cx="403049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Who is talking?</a:t>
            </a:r>
          </a:p>
          <a:p>
            <a:r>
              <a:rPr lang="hr-HR" sz="2400"/>
              <a:t> </a:t>
            </a:r>
            <a:r>
              <a:rPr lang="hr-HR" sz="2400" i="1"/>
              <a:t>Tko govori?</a:t>
            </a:r>
          </a:p>
          <a:p>
            <a:endParaRPr lang="hr-HR" sz="2400"/>
          </a:p>
          <a:p>
            <a:r>
              <a:rPr lang="hr-HR" sz="2400"/>
              <a:t>What do they like?</a:t>
            </a:r>
          </a:p>
          <a:p>
            <a:r>
              <a:rPr lang="hr-HR" sz="2400" i="1"/>
              <a:t>Što oni vole?</a:t>
            </a:r>
          </a:p>
          <a:p>
            <a:endParaRPr lang="hr-HR" sz="2400" i="1"/>
          </a:p>
          <a:p>
            <a:r>
              <a:rPr lang="hr-HR" sz="2400"/>
              <a:t>Are they friends?</a:t>
            </a:r>
          </a:p>
          <a:p>
            <a:r>
              <a:rPr lang="hr-HR" sz="2400" i="1"/>
              <a:t>Jesu li oni prijatelji?</a:t>
            </a:r>
          </a:p>
          <a:p>
            <a:endParaRPr lang="hr-HR" sz="2400" i="1"/>
          </a:p>
          <a:p>
            <a:endParaRPr lang="hr-HR" sz="2400" i="1"/>
          </a:p>
        </p:txBody>
      </p:sp>
      <p:pic>
        <p:nvPicPr>
          <p:cNvPr id="3" name="49_the_wind_and_the_sun">
            <a:hlinkClick r:id="" action="ppaction://media"/>
            <a:extLst>
              <a:ext uri="{FF2B5EF4-FFF2-40B4-BE49-F238E27FC236}">
                <a16:creationId xmlns:a16="http://schemas.microsoft.com/office/drawing/2014/main" id="{84E639A2-860A-46F0-AC72-EC4A9F6E99D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95477" y="6172199"/>
            <a:ext cx="487363" cy="487363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D67619A9-D643-4A1C-B3C5-207F6D6BD3CF}"/>
              </a:ext>
            </a:extLst>
          </p:cNvPr>
          <p:cNvSpPr txBox="1"/>
          <p:nvPr/>
        </p:nvSpPr>
        <p:spPr>
          <a:xfrm>
            <a:off x="8497923" y="5202145"/>
            <a:ext cx="350925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>
                <a:hlinkClick r:id="rId6"/>
              </a:rPr>
              <a:t>https://www.e-sfera.hr/dodatni-digitalni-sadrzaji/51fb47f5-1e85-4aac-b1a5-e615c75c39d7/assets/audio/49_the_wind_and_the_sun.mp3</a:t>
            </a:r>
            <a:r>
              <a:rPr lang="hr-HR"/>
              <a:t>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07504783-4200-41A4-AF26-1CAE37A5C64E}"/>
              </a:ext>
            </a:extLst>
          </p:cNvPr>
          <p:cNvSpPr txBox="1"/>
          <p:nvPr/>
        </p:nvSpPr>
        <p:spPr>
          <a:xfrm>
            <a:off x="7939159" y="1555838"/>
            <a:ext cx="403049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Who is on the road?</a:t>
            </a:r>
          </a:p>
          <a:p>
            <a:r>
              <a:rPr lang="hr-HR" sz="2400" i="1"/>
              <a:t>Tko je na ulici?</a:t>
            </a:r>
          </a:p>
          <a:p>
            <a:endParaRPr lang="hr-HR" sz="2400" i="1"/>
          </a:p>
          <a:p>
            <a:r>
              <a:rPr lang="hr-HR" sz="2400"/>
              <a:t>What is he wearing?</a:t>
            </a:r>
          </a:p>
          <a:p>
            <a:r>
              <a:rPr lang="hr-HR" sz="2400" i="1"/>
              <a:t>Što on ima na sebi?</a:t>
            </a:r>
          </a:p>
          <a:p>
            <a:endParaRPr lang="hr-HR" sz="2400" i="1"/>
          </a:p>
          <a:p>
            <a:r>
              <a:rPr lang="hr-HR" sz="2400"/>
              <a:t>What does the Wind want to do?</a:t>
            </a:r>
          </a:p>
          <a:p>
            <a:r>
              <a:rPr lang="hr-HR" sz="2400" i="1"/>
              <a:t>Što Vjetar želi učiniti?</a:t>
            </a:r>
          </a:p>
          <a:p>
            <a:endParaRPr lang="hr-HR" sz="2400" i="1"/>
          </a:p>
          <a:p>
            <a:endParaRPr lang="hr-HR" sz="2400" i="1"/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EEC64AE6-F02A-4B7A-A07D-4AAC7FC3EE93}"/>
              </a:ext>
            </a:extLst>
          </p:cNvPr>
          <p:cNvSpPr txBox="1"/>
          <p:nvPr/>
        </p:nvSpPr>
        <p:spPr>
          <a:xfrm>
            <a:off x="7976682" y="1616961"/>
            <a:ext cx="410977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What does the Wind do?</a:t>
            </a:r>
          </a:p>
          <a:p>
            <a:r>
              <a:rPr lang="hr-HR" sz="2400" i="1"/>
              <a:t>Što Vjetar radi?</a:t>
            </a:r>
          </a:p>
          <a:p>
            <a:endParaRPr lang="hr-HR" sz="2400"/>
          </a:p>
          <a:p>
            <a:r>
              <a:rPr lang="hr-HR" sz="2400"/>
              <a:t>Does the man take off his coat?</a:t>
            </a:r>
            <a:br>
              <a:rPr lang="hr-HR" sz="2400"/>
            </a:br>
            <a:r>
              <a:rPr lang="hr-HR" sz="2400" i="1"/>
              <a:t>Skida li čovjek svoj kaput</a:t>
            </a:r>
            <a:endParaRPr lang="hr-HR" sz="2400"/>
          </a:p>
          <a:p>
            <a:endParaRPr lang="hr-HR" sz="2400"/>
          </a:p>
          <a:p>
            <a:r>
              <a:rPr lang="hr-HR" sz="2400"/>
              <a:t>How does the Wind feel?</a:t>
            </a:r>
          </a:p>
          <a:p>
            <a:r>
              <a:rPr lang="hr-HR" sz="2400" i="1"/>
              <a:t>Kako se Vjetar osjeća?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D2035FE6-FAB5-4345-8D65-68547F9A2FAB}"/>
              </a:ext>
            </a:extLst>
          </p:cNvPr>
          <p:cNvSpPr txBox="1"/>
          <p:nvPr/>
        </p:nvSpPr>
        <p:spPr>
          <a:xfrm>
            <a:off x="7976682" y="1609256"/>
            <a:ext cx="515145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What does the Sun do?</a:t>
            </a:r>
          </a:p>
          <a:p>
            <a:r>
              <a:rPr lang="hr-HR" sz="2400" i="1"/>
              <a:t>Što radi Sunce?</a:t>
            </a:r>
          </a:p>
          <a:p>
            <a:endParaRPr lang="hr-HR" sz="2400" i="1"/>
          </a:p>
          <a:p>
            <a:r>
              <a:rPr lang="hr-HR" sz="2400"/>
              <a:t>Does the man take off his coat?</a:t>
            </a:r>
          </a:p>
          <a:p>
            <a:r>
              <a:rPr lang="hr-HR" sz="2400" i="1"/>
              <a:t>Skida li čovjek svoj kaput?</a:t>
            </a:r>
          </a:p>
          <a:p>
            <a:endParaRPr lang="hr-HR" sz="2400" i="1"/>
          </a:p>
          <a:p>
            <a:r>
              <a:rPr lang="hr-HR" sz="2400"/>
              <a:t>How does the Sun feel?</a:t>
            </a:r>
          </a:p>
          <a:p>
            <a:r>
              <a:rPr lang="hr-HR" sz="2400" i="1"/>
              <a:t>Kako se Sunce osjeća?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A802D8A8-C4F9-45CB-85AA-7E478286CF4D}"/>
              </a:ext>
            </a:extLst>
          </p:cNvPr>
          <p:cNvSpPr txBox="1"/>
          <p:nvPr/>
        </p:nvSpPr>
        <p:spPr>
          <a:xfrm>
            <a:off x="7971658" y="2016854"/>
            <a:ext cx="391885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Who won?</a:t>
            </a:r>
          </a:p>
          <a:p>
            <a:r>
              <a:rPr lang="hr-HR" sz="2400" i="1"/>
              <a:t>Tko je pobjedio?</a:t>
            </a:r>
          </a:p>
          <a:p>
            <a:endParaRPr lang="hr-HR" sz="2400"/>
          </a:p>
          <a:p>
            <a:r>
              <a:rPr lang="hr-HR" sz="2400"/>
              <a:t>How does the Wind feel?</a:t>
            </a:r>
          </a:p>
          <a:p>
            <a:r>
              <a:rPr lang="hr-HR" sz="2400" i="1"/>
              <a:t>Kako se Vjetar osjeća?</a:t>
            </a:r>
          </a:p>
        </p:txBody>
      </p:sp>
    </p:spTree>
    <p:extLst>
      <p:ext uri="{BB962C8B-B14F-4D97-AF65-F5344CB8AC3E}">
        <p14:creationId xmlns:p14="http://schemas.microsoft.com/office/powerpoint/2010/main" val="11728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977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/>
      <p:bldP spid="6" grpId="1"/>
      <p:bldP spid="2" grpId="0"/>
      <p:bldP spid="2" grpId="1"/>
      <p:bldP spid="7" grpId="0" uiExpand="1" build="allAtOnce"/>
      <p:bldP spid="8" grpId="0"/>
      <p:bldP spid="9" grpId="0" build="allAtOnce"/>
      <p:bldP spid="11" grpId="0" build="allAtOnce"/>
      <p:bldP spid="1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F6E75053-F9C3-43D8-9D98-E1738B0E4B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171" y="1218522"/>
            <a:ext cx="5808382" cy="4420955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32336C0D-1F4B-4207-B3F3-2F6F312A7EE2}"/>
              </a:ext>
            </a:extLst>
          </p:cNvPr>
          <p:cNvSpPr txBox="1"/>
          <p:nvPr/>
        </p:nvSpPr>
        <p:spPr>
          <a:xfrm>
            <a:off x="573932" y="675674"/>
            <a:ext cx="106712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Ispravi rečenice.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8DE68C45-1E2F-476D-AD7D-DB4A80AF9604}"/>
              </a:ext>
            </a:extLst>
          </p:cNvPr>
          <p:cNvSpPr txBox="1"/>
          <p:nvPr/>
        </p:nvSpPr>
        <p:spPr>
          <a:xfrm>
            <a:off x="6096000" y="2013626"/>
            <a:ext cx="5389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>
                <a:solidFill>
                  <a:srgbClr val="FF0000"/>
                </a:solidFill>
              </a:rPr>
              <a:t>The Wind likes it when it’s windy.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1203AEC7-ED37-42CF-A98B-FF1FD9D0C5B0}"/>
              </a:ext>
            </a:extLst>
          </p:cNvPr>
          <p:cNvSpPr txBox="1"/>
          <p:nvPr/>
        </p:nvSpPr>
        <p:spPr>
          <a:xfrm>
            <a:off x="6096000" y="2475291"/>
            <a:ext cx="5389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>
                <a:solidFill>
                  <a:srgbClr val="FF0000"/>
                </a:solidFill>
              </a:rPr>
              <a:t>The Sun likes it when it’s sunny.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949D8BEA-0EB0-4C24-8657-53A917A0BEBE}"/>
              </a:ext>
            </a:extLst>
          </p:cNvPr>
          <p:cNvSpPr txBox="1"/>
          <p:nvPr/>
        </p:nvSpPr>
        <p:spPr>
          <a:xfrm>
            <a:off x="6096000" y="2967334"/>
            <a:ext cx="53891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>
                <a:solidFill>
                  <a:srgbClr val="FF0000"/>
                </a:solidFill>
              </a:rPr>
              <a:t>Both the Wind and the Sun think they are very strong.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19FC88AB-7849-4C41-BFF5-0A958A675F62}"/>
              </a:ext>
            </a:extLst>
          </p:cNvPr>
          <p:cNvSpPr txBox="1"/>
          <p:nvPr/>
        </p:nvSpPr>
        <p:spPr>
          <a:xfrm>
            <a:off x="6096000" y="4004554"/>
            <a:ext cx="5389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>
                <a:solidFill>
                  <a:srgbClr val="FF0000"/>
                </a:solidFill>
              </a:rPr>
              <a:t>The man is wearing a blue coat.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621354FB-E6B8-4199-B6E7-BAF6CFFDDA66}"/>
              </a:ext>
            </a:extLst>
          </p:cNvPr>
          <p:cNvSpPr txBox="1"/>
          <p:nvPr/>
        </p:nvSpPr>
        <p:spPr>
          <a:xfrm>
            <a:off x="6096000" y="4549303"/>
            <a:ext cx="5389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>
                <a:solidFill>
                  <a:srgbClr val="FF0000"/>
                </a:solidFill>
              </a:rPr>
              <a:t>The Wind is sad in the end.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5A7C9A0A-FAA9-4503-AD3C-CBC7FFDAB4F7}"/>
              </a:ext>
            </a:extLst>
          </p:cNvPr>
          <p:cNvSpPr txBox="1"/>
          <p:nvPr/>
        </p:nvSpPr>
        <p:spPr>
          <a:xfrm>
            <a:off x="6096000" y="5010968"/>
            <a:ext cx="5389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>
                <a:solidFill>
                  <a:srgbClr val="FF0000"/>
                </a:solidFill>
              </a:rPr>
              <a:t>The Sun is happy because he wins.</a:t>
            </a:r>
          </a:p>
        </p:txBody>
      </p:sp>
    </p:spTree>
    <p:extLst>
      <p:ext uri="{BB962C8B-B14F-4D97-AF65-F5344CB8AC3E}">
        <p14:creationId xmlns:p14="http://schemas.microsoft.com/office/powerpoint/2010/main" val="2797320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F28076BA-DC5A-42FF-9F1B-0BF5D40729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6387" y="1109155"/>
            <a:ext cx="8870107" cy="1930008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370FFD00-81A5-443B-8CA4-633AD3231E75}"/>
              </a:ext>
            </a:extLst>
          </p:cNvPr>
          <p:cNvSpPr txBox="1"/>
          <p:nvPr/>
        </p:nvSpPr>
        <p:spPr>
          <a:xfrm>
            <a:off x="2256817" y="598759"/>
            <a:ext cx="90272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/>
              <a:t>Odgovori na pitanja.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C2604A99-5FC8-4E26-8A5B-3F5AC80B4803}"/>
              </a:ext>
            </a:extLst>
          </p:cNvPr>
          <p:cNvSpPr txBox="1"/>
          <p:nvPr/>
        </p:nvSpPr>
        <p:spPr>
          <a:xfrm>
            <a:off x="2256817" y="3287949"/>
            <a:ext cx="92510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/>
              <a:t>Tko je ljući / smireniji / tužniji / sretniji / bolji / jači?</a:t>
            </a:r>
          </a:p>
        </p:txBody>
      </p:sp>
    </p:spTree>
    <p:extLst>
      <p:ext uri="{BB962C8B-B14F-4D97-AF65-F5344CB8AC3E}">
        <p14:creationId xmlns:p14="http://schemas.microsoft.com/office/powerpoint/2010/main" val="3523626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C01DF9B6-D89B-4C33-84A2-E4D2CA48792B}"/>
              </a:ext>
            </a:extLst>
          </p:cNvPr>
          <p:cNvSpPr txBox="1"/>
          <p:nvPr/>
        </p:nvSpPr>
        <p:spPr>
          <a:xfrm>
            <a:off x="515565" y="379379"/>
            <a:ext cx="10817157" cy="615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/>
              <a:t>LET’S PRACTISE!</a:t>
            </a:r>
          </a:p>
          <a:p>
            <a:endParaRPr lang="hr-HR" sz="2800" b="1"/>
          </a:p>
          <a:p>
            <a:r>
              <a:rPr lang="hr-HR" sz="2600"/>
              <a:t>Read the text aloud. Change your voice and read the sentences as if you were:</a:t>
            </a:r>
          </a:p>
          <a:p>
            <a:pPr marL="457200" indent="-457200">
              <a:buFontTx/>
              <a:buChar char="-"/>
            </a:pPr>
            <a:r>
              <a:rPr lang="hr-HR" sz="2600"/>
              <a:t>angry</a:t>
            </a:r>
          </a:p>
          <a:p>
            <a:pPr marL="457200" indent="-457200">
              <a:buFontTx/>
              <a:buChar char="-"/>
            </a:pPr>
            <a:r>
              <a:rPr lang="hr-HR" sz="2600"/>
              <a:t>cold</a:t>
            </a:r>
          </a:p>
          <a:p>
            <a:pPr marL="457200" indent="-457200">
              <a:buFontTx/>
              <a:buChar char="-"/>
            </a:pPr>
            <a:r>
              <a:rPr lang="hr-HR" sz="2600"/>
              <a:t>hot</a:t>
            </a:r>
          </a:p>
          <a:p>
            <a:pPr marL="457200" indent="-457200">
              <a:buFontTx/>
              <a:buChar char="-"/>
            </a:pPr>
            <a:r>
              <a:rPr lang="hr-HR" sz="2600"/>
              <a:t>disappointed</a:t>
            </a:r>
          </a:p>
          <a:p>
            <a:pPr marL="457200" indent="-457200">
              <a:buFontTx/>
              <a:buChar char="-"/>
            </a:pPr>
            <a:r>
              <a:rPr lang="hr-HR" sz="2600"/>
              <a:t>happy </a:t>
            </a:r>
          </a:p>
          <a:p>
            <a:pPr marL="457200" indent="-457200">
              <a:buFontTx/>
              <a:buChar char="-"/>
            </a:pPr>
            <a:endParaRPr lang="hr-HR" sz="2600"/>
          </a:p>
          <a:p>
            <a:r>
              <a:rPr lang="hr-HR" sz="2600" i="1"/>
              <a:t>Pročitaj tekst naglas. Promijeni svoj glas i pročitaj rečenice kao da si / ti je:</a:t>
            </a:r>
          </a:p>
          <a:p>
            <a:r>
              <a:rPr lang="hr-HR" sz="2600" i="1"/>
              <a:t>-     ljut </a:t>
            </a:r>
            <a:br>
              <a:rPr lang="hr-HR" sz="2600" i="1"/>
            </a:br>
            <a:r>
              <a:rPr lang="hr-HR" sz="2600" i="1"/>
              <a:t>-     hladno</a:t>
            </a:r>
          </a:p>
          <a:p>
            <a:pPr marL="457200" indent="-457200">
              <a:buFontTx/>
              <a:buChar char="-"/>
            </a:pPr>
            <a:r>
              <a:rPr lang="hr-HR" sz="2600" i="1"/>
              <a:t>vruće</a:t>
            </a:r>
          </a:p>
          <a:p>
            <a:pPr marL="457200" indent="-457200">
              <a:buFontTx/>
              <a:buChar char="-"/>
            </a:pPr>
            <a:r>
              <a:rPr lang="hr-HR" sz="2600" i="1"/>
              <a:t>razočaran</a:t>
            </a:r>
          </a:p>
          <a:p>
            <a:pPr marL="457200" indent="-457200">
              <a:buFontTx/>
              <a:buChar char="-"/>
            </a:pPr>
            <a:r>
              <a:rPr lang="hr-HR" sz="2600" i="1"/>
              <a:t>sretan </a:t>
            </a:r>
          </a:p>
        </p:txBody>
      </p:sp>
    </p:spTree>
    <p:extLst>
      <p:ext uri="{BB962C8B-B14F-4D97-AF65-F5344CB8AC3E}">
        <p14:creationId xmlns:p14="http://schemas.microsoft.com/office/powerpoint/2010/main" val="10559608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D703569E-8A04-4D17-B5C4-08CFDC79FF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1186" y="2270100"/>
            <a:ext cx="6505575" cy="16383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CA3524F4-F07E-43B5-8F5F-2F63D5A0C738}"/>
              </a:ext>
            </a:extLst>
          </p:cNvPr>
          <p:cNvSpPr txBox="1"/>
          <p:nvPr/>
        </p:nvSpPr>
        <p:spPr>
          <a:xfrm>
            <a:off x="2201186" y="1089498"/>
            <a:ext cx="85284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What’s the moral of the story? Explain your answer.</a:t>
            </a:r>
          </a:p>
          <a:p>
            <a:r>
              <a:rPr lang="hr-HR" sz="2400" i="1"/>
              <a:t>Koja je pouka priče? Obrazloži svoj odgovor.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B4E8F164-9DD2-49F5-9169-482B673C3ACE}"/>
              </a:ext>
            </a:extLst>
          </p:cNvPr>
          <p:cNvSpPr txBox="1"/>
          <p:nvPr/>
        </p:nvSpPr>
        <p:spPr>
          <a:xfrm>
            <a:off x="2626468" y="4280170"/>
            <a:ext cx="70720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lphaLcParenR"/>
            </a:pPr>
            <a:r>
              <a:rPr lang="hr-HR" sz="2400" i="1"/>
              <a:t>Budi ljubazan jer ljubaznost uvijek pobjeđuje.</a:t>
            </a:r>
          </a:p>
          <a:p>
            <a:pPr marL="457200" indent="-457200">
              <a:buAutoNum type="alphaLcParenR"/>
            </a:pPr>
            <a:r>
              <a:rPr lang="hr-HR" sz="2400" i="1"/>
              <a:t>Razmisli prije nego što nešto učiniš!</a:t>
            </a:r>
          </a:p>
        </p:txBody>
      </p:sp>
    </p:spTree>
    <p:extLst>
      <p:ext uri="{BB962C8B-B14F-4D97-AF65-F5344CB8AC3E}">
        <p14:creationId xmlns:p14="http://schemas.microsoft.com/office/powerpoint/2010/main" val="4181634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93A4711B-B9CF-414A-B404-29DD76E821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819783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E3DEDBED-D31A-4B30-9BBF-457A9408B28B}"/>
              </a:ext>
            </a:extLst>
          </p:cNvPr>
          <p:cNvSpPr txBox="1"/>
          <p:nvPr/>
        </p:nvSpPr>
        <p:spPr>
          <a:xfrm>
            <a:off x="5184843" y="496111"/>
            <a:ext cx="64202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Open your workbook at page 71.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49112903-14FF-4FE8-B7EA-1659AEE28B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892" y="1227813"/>
            <a:ext cx="10074216" cy="4402374"/>
          </a:xfrm>
          <a:prstGeom prst="rect">
            <a:avLst/>
          </a:prstGeom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FFEB3C11-EAAD-4B82-9FFB-3DA8AA7729C5}"/>
              </a:ext>
            </a:extLst>
          </p:cNvPr>
          <p:cNvSpPr txBox="1"/>
          <p:nvPr/>
        </p:nvSpPr>
        <p:spPr>
          <a:xfrm>
            <a:off x="1177047" y="663714"/>
            <a:ext cx="102237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Poveži riječi s definicijama.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F4BD39AB-F89C-4B32-B7C3-451B910B9801}"/>
              </a:ext>
            </a:extLst>
          </p:cNvPr>
          <p:cNvSpPr txBox="1"/>
          <p:nvPr/>
        </p:nvSpPr>
        <p:spPr>
          <a:xfrm>
            <a:off x="3608962" y="1770434"/>
            <a:ext cx="38910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b="1">
                <a:solidFill>
                  <a:srgbClr val="FF9900"/>
                </a:solidFill>
              </a:rPr>
              <a:t>8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56ED5A58-1A5E-4FEB-A416-9705CFD69FD6}"/>
              </a:ext>
            </a:extLst>
          </p:cNvPr>
          <p:cNvSpPr txBox="1"/>
          <p:nvPr/>
        </p:nvSpPr>
        <p:spPr>
          <a:xfrm>
            <a:off x="3608962" y="2240179"/>
            <a:ext cx="38910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b="1">
                <a:solidFill>
                  <a:srgbClr val="FF9900"/>
                </a:solidFill>
              </a:rPr>
              <a:t>5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924EC70C-6602-4AD4-9A89-29F325F4E769}"/>
              </a:ext>
            </a:extLst>
          </p:cNvPr>
          <p:cNvSpPr txBox="1"/>
          <p:nvPr/>
        </p:nvSpPr>
        <p:spPr>
          <a:xfrm>
            <a:off x="3608962" y="3182778"/>
            <a:ext cx="38910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b="1">
                <a:solidFill>
                  <a:srgbClr val="FF9900"/>
                </a:solidFill>
              </a:rPr>
              <a:t>7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6BD9DA91-B106-433E-B3F0-798F16FF4EA8}"/>
              </a:ext>
            </a:extLst>
          </p:cNvPr>
          <p:cNvSpPr txBox="1"/>
          <p:nvPr/>
        </p:nvSpPr>
        <p:spPr>
          <a:xfrm>
            <a:off x="3608962" y="3632934"/>
            <a:ext cx="38910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b="1">
                <a:solidFill>
                  <a:srgbClr val="FF9900"/>
                </a:solidFill>
              </a:rPr>
              <a:t>2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ABC00FEA-8280-45B6-A1AE-ABEB49168127}"/>
              </a:ext>
            </a:extLst>
          </p:cNvPr>
          <p:cNvSpPr txBox="1"/>
          <p:nvPr/>
        </p:nvSpPr>
        <p:spPr>
          <a:xfrm>
            <a:off x="3608962" y="4059570"/>
            <a:ext cx="38910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b="1">
                <a:solidFill>
                  <a:srgbClr val="FF9900"/>
                </a:solidFill>
              </a:rPr>
              <a:t>4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B6D8B778-7B76-4D1E-8860-21F53D9BADD6}"/>
              </a:ext>
            </a:extLst>
          </p:cNvPr>
          <p:cNvSpPr txBox="1"/>
          <p:nvPr/>
        </p:nvSpPr>
        <p:spPr>
          <a:xfrm>
            <a:off x="3608962" y="4598656"/>
            <a:ext cx="38910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b="1">
                <a:solidFill>
                  <a:srgbClr val="FF9900"/>
                </a:solidFill>
              </a:rPr>
              <a:t>6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D16F7E45-EA31-4C97-AEF7-7748B6527163}"/>
              </a:ext>
            </a:extLst>
          </p:cNvPr>
          <p:cNvSpPr txBox="1"/>
          <p:nvPr/>
        </p:nvSpPr>
        <p:spPr>
          <a:xfrm>
            <a:off x="3608962" y="5080906"/>
            <a:ext cx="38910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b="1">
                <a:solidFill>
                  <a:srgbClr val="FF9900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815678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B7F638E9-3161-4EA7-BBF0-1D5B1E9E40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7661" y="1188322"/>
            <a:ext cx="7747532" cy="3936338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EAC6B3F8-C149-4A60-980D-0E5144B15447}"/>
              </a:ext>
            </a:extLst>
          </p:cNvPr>
          <p:cNvSpPr txBox="1"/>
          <p:nvPr/>
        </p:nvSpPr>
        <p:spPr>
          <a:xfrm>
            <a:off x="2123552" y="682728"/>
            <a:ext cx="93650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Poveži početak i kraj rečenice.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246F5BAE-1D5D-4074-BC27-094742D30088}"/>
              </a:ext>
            </a:extLst>
          </p:cNvPr>
          <p:cNvSpPr txBox="1"/>
          <p:nvPr/>
        </p:nvSpPr>
        <p:spPr>
          <a:xfrm>
            <a:off x="6531143" y="1679998"/>
            <a:ext cx="38910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b="1">
                <a:solidFill>
                  <a:srgbClr val="FF9900"/>
                </a:solidFill>
              </a:rPr>
              <a:t>4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3B10813C-8FC4-44DD-A729-27E15B0E6728}"/>
              </a:ext>
            </a:extLst>
          </p:cNvPr>
          <p:cNvSpPr txBox="1"/>
          <p:nvPr/>
        </p:nvSpPr>
        <p:spPr>
          <a:xfrm>
            <a:off x="6548630" y="2128059"/>
            <a:ext cx="38910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b="1">
                <a:solidFill>
                  <a:srgbClr val="FF9900"/>
                </a:solidFill>
              </a:rPr>
              <a:t>5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DEA54FF8-81A4-4C84-933E-F418508E92C4}"/>
              </a:ext>
            </a:extLst>
          </p:cNvPr>
          <p:cNvSpPr txBox="1"/>
          <p:nvPr/>
        </p:nvSpPr>
        <p:spPr>
          <a:xfrm>
            <a:off x="6538582" y="3068563"/>
            <a:ext cx="38910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b="1">
                <a:solidFill>
                  <a:srgbClr val="FF9900"/>
                </a:solidFill>
              </a:rPr>
              <a:t>6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922C0338-723A-4FB4-8943-ECD8EBE666A1}"/>
              </a:ext>
            </a:extLst>
          </p:cNvPr>
          <p:cNvSpPr txBox="1"/>
          <p:nvPr/>
        </p:nvSpPr>
        <p:spPr>
          <a:xfrm>
            <a:off x="6531143" y="3560239"/>
            <a:ext cx="38910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b="1">
                <a:solidFill>
                  <a:srgbClr val="FF9900"/>
                </a:solidFill>
              </a:rPr>
              <a:t>2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0B440C86-13C2-46E3-A917-A699615DE4AF}"/>
              </a:ext>
            </a:extLst>
          </p:cNvPr>
          <p:cNvSpPr txBox="1"/>
          <p:nvPr/>
        </p:nvSpPr>
        <p:spPr>
          <a:xfrm>
            <a:off x="6546021" y="3964685"/>
            <a:ext cx="38910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b="1">
                <a:solidFill>
                  <a:srgbClr val="FF9900"/>
                </a:solidFill>
              </a:rPr>
              <a:t>7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1F3BB14B-B6A6-4F68-98FD-499CC61243D6}"/>
              </a:ext>
            </a:extLst>
          </p:cNvPr>
          <p:cNvSpPr txBox="1"/>
          <p:nvPr/>
        </p:nvSpPr>
        <p:spPr>
          <a:xfrm>
            <a:off x="6546021" y="4501057"/>
            <a:ext cx="38910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b="1">
                <a:solidFill>
                  <a:srgbClr val="FF9900"/>
                </a:solidFill>
              </a:rPr>
              <a:t>3</a:t>
            </a:r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09C46302-42B7-4DEA-95AA-13BFC54672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5806" y="1274239"/>
            <a:ext cx="9039225" cy="4572000"/>
          </a:xfrm>
          <a:prstGeom prst="rect">
            <a:avLst/>
          </a:prstGeom>
        </p:spPr>
      </p:pic>
      <p:sp>
        <p:nvSpPr>
          <p:cNvPr id="15" name="TekstniOkvir 14">
            <a:extLst>
              <a:ext uri="{FF2B5EF4-FFF2-40B4-BE49-F238E27FC236}">
                <a16:creationId xmlns:a16="http://schemas.microsoft.com/office/drawing/2014/main" id="{FEBD8EE9-F8F3-491B-96F9-38A9F8362F9F}"/>
              </a:ext>
            </a:extLst>
          </p:cNvPr>
          <p:cNvSpPr txBox="1"/>
          <p:nvPr/>
        </p:nvSpPr>
        <p:spPr>
          <a:xfrm>
            <a:off x="2014223" y="913693"/>
            <a:ext cx="8480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Prepričaj tekst gledajući slike.</a:t>
            </a:r>
          </a:p>
        </p:txBody>
      </p:sp>
    </p:spTree>
    <p:extLst>
      <p:ext uri="{BB962C8B-B14F-4D97-AF65-F5344CB8AC3E}">
        <p14:creationId xmlns:p14="http://schemas.microsoft.com/office/powerpoint/2010/main" val="2781666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9226</TotalTime>
  <Words>654</Words>
  <Application>Microsoft Office PowerPoint</Application>
  <PresentationFormat>Široki zaslon</PresentationFormat>
  <Paragraphs>118</Paragraphs>
  <Slides>11</Slides>
  <Notes>0</Notes>
  <HiddenSlides>0</HiddenSlides>
  <MMClips>1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UNIT 6:  Around the world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1: Who am I?</dc:title>
  <dc:creator>Marina Komadina</dc:creator>
  <cp:lastModifiedBy>Marina Komadina</cp:lastModifiedBy>
  <cp:revision>337</cp:revision>
  <dcterms:created xsi:type="dcterms:W3CDTF">2020-09-19T11:02:00Z</dcterms:created>
  <dcterms:modified xsi:type="dcterms:W3CDTF">2021-04-06T11:22:30Z</dcterms:modified>
</cp:coreProperties>
</file>